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3" r:id="rId7"/>
    <p:sldId id="275" r:id="rId8"/>
    <p:sldId id="276" r:id="rId9"/>
    <p:sldId id="264" r:id="rId10"/>
    <p:sldId id="280" r:id="rId11"/>
    <p:sldId id="277" r:id="rId12"/>
    <p:sldId id="274" r:id="rId13"/>
    <p:sldId id="266" r:id="rId14"/>
    <p:sldId id="278" r:id="rId15"/>
    <p:sldId id="279" r:id="rId16"/>
    <p:sldId id="272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29F40-6782-4DBE-96F3-1184BBB969EB}" type="datetimeFigureOut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20433-5C21-4A63-9A2E-787174CB3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90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DE3C6-8487-4E01-9A2C-E2DC9DA3F7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5170FD-049B-4A86-873D-3BC03CA85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832D0-1D9C-46F8-8930-665DE1F86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7C24B-6AEA-48F8-9785-AB65F62ABD11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D29E5-7CD6-4A2E-9E8F-10447FF7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81A9D-7F35-40F3-9001-3B74E33B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57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83796-B1E1-406A-8EE3-A30DAA931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9444CB-6788-4891-B22E-BE5F861D3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250B3C-A0FD-4638-8845-D3D8E322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ED3B1-1ACC-44B5-936B-5D19CE2A22FD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07D446-1167-4DC8-B3CA-EA22FDEB1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4D76FC-8755-461D-8102-2EBA3E91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66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A55649-C8F8-4FA6-A8D7-FC4B0C577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E8DFB1-6BDC-47D0-90B2-B5410D144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9A1EC5-DE80-4097-A9AC-7C03EEA2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5A46B-5630-46B8-8DBB-E06883BBA8C2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C52C92-0197-4B17-9444-D451B203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72ADEC-3CFF-4228-B287-FE5B4318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76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4237D-C856-43D3-954A-51A9619B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E8173F-304F-4830-BE57-6684EF783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983BA-498F-4F13-A623-5D6C1DE3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83C92-BB9A-4600-980F-E555BBCEC92A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742495-6364-4CC6-9819-D6356DC6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8830D-AB78-49B1-9275-18EF20C8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F35D0F0-FB36-4AA4-8582-33EF4B5C42B7}"/>
              </a:ext>
            </a:extLst>
          </p:cNvPr>
          <p:cNvCxnSpPr/>
          <p:nvPr userDrawn="1"/>
        </p:nvCxnSpPr>
        <p:spPr>
          <a:xfrm>
            <a:off x="838200" y="1506843"/>
            <a:ext cx="43713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060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191FF-2738-47E3-8CD1-63C6B1E3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BE08F6-46D4-4908-A19D-A073B4905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B063EA-FACD-428F-8370-C1D18C8E3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1C49A-A5BC-4EF6-ADD1-A0FF9B91731B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D1C782-D4F3-4BBA-9299-7BD385D6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46ED30-3F0E-4BFA-AF7D-A623B1463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86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CE8AC-E74A-4136-9A0F-D5ED52C3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C3E765-1D5F-4F58-82F4-BC98B675C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ED24E0-D58E-4968-8092-7A2F22D2F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077094-4CFB-4BA2-A456-00AD3C38F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A2ACF-D1E9-4562-89D6-8CC4FCC7AD1B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B8671E-51D6-4FB2-BA4F-62C6B25B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CC0BD0-C697-43AC-8BD8-AA139AB4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58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FC830-40CC-4D2C-B5DE-20092497D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42985-3761-4077-8590-96528553A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986C45-FF8C-416F-A120-87571E9A8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11A3B0-4740-4205-84B7-38A83FC68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A650A71-12B3-44B1-8394-94B60398E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2BE9F7-03B0-4DF8-86C7-BB46AE01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78C33-5D56-46EB-A928-C69FBB693FEC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E46FE0-10B2-4739-988A-C297FACF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51DF1B-ACA8-49E3-BD34-DBAA5D6B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636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1336A-9058-4D5A-B179-AF580767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FCD837-F513-4A68-BB05-AF4FE20C0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6A23E-6422-4D61-89D3-40CBFC95B911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B13BEA-7382-4880-A9D8-FF1A2F25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C66700-0F3F-40E4-822E-46208C18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598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23B913-4CAF-4E70-9817-15846574F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11B1E-6A95-427B-B09F-6F976FFECA65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DD09D4-5734-417A-AC29-C05FC0AEC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94E5EC-C8F0-449F-8E64-B1B8909D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612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9148EF-4D70-4B86-9C00-C55D7242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147572-A53D-4DBE-9B51-F3FDB104C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A676650-9F13-40D7-A117-74747C097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D98C12-4798-42FB-8A14-93CA5853D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1160-E65F-44DB-99A3-F863C7DFD8B8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7C0E16-CFBF-4F64-82BE-8598AE0D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C57F42-354A-4D28-812B-3B349BFCF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563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CC7EB4-2E41-4271-BAFB-5336DC52B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96B267-24ED-472B-B61F-07BCD4BC3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E9C3C8-9C31-41DC-8014-E33D02903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D9E040-8660-43B1-BF47-4670F5699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F0171-DB8B-402C-9B80-BF3A3FD395BD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404179-8BA0-4045-94AC-9AEFACA8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C13A28-D8E4-42EC-A549-34EE9BF05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14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2EEAA6-54AA-40BF-BDEC-1D04E0E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ABFC8C-A343-4938-A738-588B1AAE8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D5FA1A-6D87-4168-AA94-40D8EF6D2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43672-092A-40BB-A722-B32F4761939E}" type="datetime1">
              <a:rPr lang="zh-CN" altLang="en-US" smtClean="0"/>
              <a:t>2020/6/3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A67BDC-6BF3-4F66-B320-E82DFF453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94C605-05BF-406E-8EF3-5F586C4F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0CA4B-0FF3-489D-A5EE-1C620CAE6F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3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oportal.statistics.gov.uk/datasets/lower-layer-super-output-areas-december-2011-population-weighted-centroids?selectedAttribute=lsoa11c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9D7D6C5-03FC-40CB-95D2-46543BCEA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如何优雅地</a:t>
            </a:r>
            <a:br>
              <a:rPr lang="en-US" altLang="zh-CN" sz="4400" dirty="0"/>
            </a:br>
            <a:r>
              <a:rPr lang="zh-CN" altLang="en-US" sz="4400" dirty="0"/>
              <a:t>在曼彻斯特租房</a:t>
            </a:r>
            <a:r>
              <a:rPr lang="en-US" altLang="zh-CN" sz="4400" dirty="0"/>
              <a:t>?</a:t>
            </a:r>
            <a:endParaRPr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E9B89B-1089-4135-ACD9-C934F3AF7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5"/>
            <a:ext cx="4165290" cy="1134717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/>
              <a:t>杨庆龙 </a:t>
            </a:r>
            <a:r>
              <a:rPr lang="en-US" altLang="zh-CN" dirty="0"/>
              <a:t>1901213306</a:t>
            </a:r>
          </a:p>
          <a:p>
            <a:pPr algn="r"/>
            <a:r>
              <a:rPr lang="en-US" altLang="zh-CN" dirty="0"/>
              <a:t>2020.6.3</a:t>
            </a:r>
            <a:endParaRPr lang="zh-CN" altLang="en-US" dirty="0"/>
          </a:p>
        </p:txBody>
      </p:sp>
      <p:pic>
        <p:nvPicPr>
          <p:cNvPr id="6" name="图片 5" descr="人的地图&#10;&#10;描述已自动生成">
            <a:extLst>
              <a:ext uri="{FF2B5EF4-FFF2-40B4-BE49-F238E27FC236}">
                <a16:creationId xmlns:a16="http://schemas.microsoft.com/office/drawing/2014/main" id="{35B411D8-4B81-4EA1-9063-9B4362C2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6" r="811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0394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zh-CN" altLang="en-US" dirty="0"/>
              <a:t>房间筛选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1088" cy="4351338"/>
          </a:xfrm>
        </p:spPr>
        <p:txBody>
          <a:bodyPr/>
          <a:lstStyle/>
          <a:p>
            <a:r>
              <a:rPr lang="zh-CN" altLang="en-US" dirty="0"/>
              <a:t>可接受的租房类型</a:t>
            </a:r>
            <a:endParaRPr lang="en-US" altLang="zh-CN" dirty="0"/>
          </a:p>
          <a:p>
            <a:pPr lvl="1"/>
            <a:r>
              <a:rPr lang="zh-CN" altLang="en-US" dirty="0"/>
              <a:t>单人房间</a:t>
            </a:r>
            <a:endParaRPr lang="en-US" altLang="zh-CN" dirty="0"/>
          </a:p>
          <a:p>
            <a:r>
              <a:rPr lang="zh-CN" altLang="en-US" dirty="0"/>
              <a:t>床的数量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张</a:t>
            </a:r>
            <a:endParaRPr lang="en-US" altLang="zh-CN" dirty="0"/>
          </a:p>
          <a:p>
            <a:pPr lvl="1"/>
            <a:r>
              <a:rPr lang="en-US" altLang="zh-CN" dirty="0"/>
              <a:t>1.5</a:t>
            </a:r>
            <a:r>
              <a:rPr lang="zh-CN" altLang="en-US" dirty="0"/>
              <a:t>张</a:t>
            </a:r>
            <a:endParaRPr lang="en-US" altLang="zh-CN" dirty="0"/>
          </a:p>
          <a:p>
            <a:r>
              <a:rPr lang="zh-CN" altLang="en-US" dirty="0"/>
              <a:t>床的类型</a:t>
            </a:r>
            <a:endParaRPr lang="en-US" altLang="zh-CN" dirty="0"/>
          </a:p>
          <a:p>
            <a:pPr lvl="1"/>
            <a:r>
              <a:rPr lang="zh-CN" altLang="en-US" dirty="0"/>
              <a:t>沙发床</a:t>
            </a:r>
            <a:endParaRPr lang="en-US" altLang="zh-CN" dirty="0"/>
          </a:p>
          <a:p>
            <a:pPr lvl="1"/>
            <a:r>
              <a:rPr lang="zh-CN" altLang="en-US" dirty="0"/>
              <a:t>气垫床</a:t>
            </a:r>
            <a:endParaRPr lang="en-US" altLang="zh-CN" dirty="0"/>
          </a:p>
          <a:p>
            <a:pPr lvl="1"/>
            <a:r>
              <a:rPr lang="zh-CN" altLang="en-US" dirty="0"/>
              <a:t>床垫</a:t>
            </a:r>
            <a:endParaRPr lang="en-US" altLang="zh-CN" dirty="0"/>
          </a:p>
          <a:p>
            <a:pPr lvl="1"/>
            <a:r>
              <a:rPr lang="zh-CN" altLang="en-US" dirty="0"/>
              <a:t>真床</a:t>
            </a:r>
            <a:endParaRPr lang="en-US" altLang="zh-CN" dirty="0"/>
          </a:p>
        </p:txBody>
      </p:sp>
      <p:pic>
        <p:nvPicPr>
          <p:cNvPr id="5" name="图片 4" descr="人的地图&#10;&#10;描述已自动生成">
            <a:extLst>
              <a:ext uri="{FF2B5EF4-FFF2-40B4-BE49-F238E27FC236}">
                <a16:creationId xmlns:a16="http://schemas.microsoft.com/office/drawing/2014/main" id="{20D4FA8B-E78E-49B4-A7B8-B9099C0CE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t="6667" r="15586" b="9931"/>
          <a:stretch/>
        </p:blipFill>
        <p:spPr>
          <a:xfrm>
            <a:off x="6096000" y="1445576"/>
            <a:ext cx="5304738" cy="46361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15D7E-895E-44D5-8B17-CAF73BDC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6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zh-CN" altLang="en-US" dirty="0"/>
              <a:t>评分系数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8EA297-DA4A-4FA2-9C95-0399BE3F5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81088" cy="4351338"/>
              </a:xfrm>
            </p:spPr>
            <p:txBody>
              <a:bodyPr/>
              <a:lstStyle/>
              <a:p>
                <a:r>
                  <a:rPr lang="zh-CN" altLang="en-US" dirty="0"/>
                  <a:t>需要综合评分</a:t>
                </a:r>
                <a:r>
                  <a:rPr lang="en-US" altLang="zh-CN" dirty="0"/>
                  <a:t>80</a:t>
                </a:r>
                <a:r>
                  <a:rPr lang="zh-CN" altLang="en-US" dirty="0"/>
                  <a:t>以上</a:t>
                </a:r>
                <a:endParaRPr lang="en-US" altLang="zh-CN" dirty="0"/>
              </a:p>
              <a:p>
                <a:r>
                  <a:rPr lang="zh-CN" altLang="en-US" dirty="0"/>
                  <a:t>使用公式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𝑟𝑎𝑡𝑖𝑛𝑔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zh-CN" altLang="en-US" dirty="0"/>
                  <a:t>计算系数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8EA297-DA4A-4FA2-9C95-0399BE3F5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81088" cy="4351338"/>
              </a:xfrm>
              <a:blipFill>
                <a:blip r:embed="rId2"/>
                <a:stretch>
                  <a:fillRect l="-2397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15D7E-895E-44D5-8B17-CAF73BDC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E001A4C9-28B2-4B8F-BD11-1530C7CC4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9" y="3417467"/>
            <a:ext cx="4111729" cy="30837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A05350-5F30-47E1-B098-249B768CC4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8" t="18593" r="27638" b="9931"/>
          <a:stretch/>
        </p:blipFill>
        <p:spPr>
          <a:xfrm>
            <a:off x="5315302" y="1300499"/>
            <a:ext cx="5925093" cy="48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90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zh-CN" altLang="en-US" dirty="0"/>
              <a:t>价格得分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计算公式</a:t>
            </a:r>
            <a:endParaRPr lang="en-US" altLang="zh-CN" i="1" dirty="0">
              <a:latin typeface="Cambria Math" panose="02040503050406030204" pitchFamily="18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2413F-0D59-45D4-B3C2-BB2A05EB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 descr="手机屏幕的截图&#10;&#10;描述已自动生成">
            <a:extLst>
              <a:ext uri="{FF2B5EF4-FFF2-40B4-BE49-F238E27FC236}">
                <a16:creationId xmlns:a16="http://schemas.microsoft.com/office/drawing/2014/main" id="{CB712054-F281-485C-8D39-0E581FE5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1" y="3159240"/>
            <a:ext cx="3869294" cy="3197110"/>
          </a:xfrm>
          <a:prstGeom prst="rect">
            <a:avLst/>
          </a:prstGeom>
        </p:spPr>
      </p:pic>
      <p:pic>
        <p:nvPicPr>
          <p:cNvPr id="7" name="图片 6" descr="蓝色的地图&#10;&#10;描述已自动生成">
            <a:extLst>
              <a:ext uri="{FF2B5EF4-FFF2-40B4-BE49-F238E27FC236}">
                <a16:creationId xmlns:a16="http://schemas.microsoft.com/office/drawing/2014/main" id="{D4BFC7DA-FBC7-47F3-AD43-D79636273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3" t="4457" r="27996" b="12925"/>
          <a:stretch/>
        </p:blipFill>
        <p:spPr>
          <a:xfrm>
            <a:off x="5905850" y="1216403"/>
            <a:ext cx="5372449" cy="49605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6264BEC-072A-4310-8DE8-24BC643E7054}"/>
                  </a:ext>
                </a:extLst>
              </p:cNvPr>
              <p:cNvSpPr/>
              <p:nvPr/>
            </p:nvSpPr>
            <p:spPr>
              <a:xfrm>
                <a:off x="1513175" y="2474011"/>
                <a:ext cx="3311548" cy="613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=100−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C6264BEC-072A-4310-8DE8-24BC643E7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175" y="2474011"/>
                <a:ext cx="3311548" cy="613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00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zh-CN" altLang="en-US" dirty="0"/>
              <a:t>交通得分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3642" cy="4351338"/>
          </a:xfrm>
        </p:spPr>
        <p:txBody>
          <a:bodyPr/>
          <a:lstStyle/>
          <a:p>
            <a:r>
              <a:rPr lang="zh-CN" altLang="en-US" dirty="0"/>
              <a:t>排除已关闭公交站</a:t>
            </a:r>
            <a:endParaRPr lang="en-US" altLang="zh-CN" dirty="0"/>
          </a:p>
          <a:p>
            <a:r>
              <a:rPr lang="zh-CN" altLang="en-US" dirty="0"/>
              <a:t>计算公式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09DE92-60CB-4029-AD37-87AE9FDA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C427A0-8512-4F07-885B-91B72BDB4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321455" cy="3241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071A985-9475-4571-8060-7BDAD0BCA38B}"/>
                  </a:ext>
                </a:extLst>
              </p:cNvPr>
              <p:cNvSpPr txBox="1"/>
              <p:nvPr/>
            </p:nvSpPr>
            <p:spPr>
              <a:xfrm>
                <a:off x="1907098" y="2843533"/>
                <a:ext cx="1908278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100,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&lt;0.1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≥0.1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071A985-9475-4571-8060-7BDAD0BCA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098" y="2843533"/>
                <a:ext cx="1908278" cy="884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EB3BD000-AE47-4058-87D2-C5202569CA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3" t="9930" r="28327" b="11437"/>
          <a:stretch/>
        </p:blipFill>
        <p:spPr>
          <a:xfrm>
            <a:off x="5642772" y="1426128"/>
            <a:ext cx="5711028" cy="49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5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239D6C-3694-426F-BC84-81FB58184489}"/>
                  </a:ext>
                </a:extLst>
              </p:cNvPr>
              <p:cNvSpPr txBox="1"/>
              <p:nvPr/>
            </p:nvSpPr>
            <p:spPr>
              <a:xfrm>
                <a:off x="1979802" y="4087943"/>
                <a:ext cx="1507440" cy="7637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4239D6C-3694-426F-BC84-81FB58184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02" y="4087943"/>
                <a:ext cx="1507440" cy="763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zh-CN" altLang="en-US" dirty="0"/>
              <a:t>案件罚分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269855" cy="4351338"/>
          </a:xfrm>
        </p:spPr>
        <p:txBody>
          <a:bodyPr/>
          <a:lstStyle/>
          <a:p>
            <a:r>
              <a:rPr lang="zh-CN" altLang="en-US" dirty="0"/>
              <a:t>排除案件类型</a:t>
            </a:r>
            <a:endParaRPr lang="en-US" altLang="zh-CN" dirty="0"/>
          </a:p>
          <a:p>
            <a:pPr lvl="1"/>
            <a:r>
              <a:rPr lang="zh-CN" altLang="en-US" dirty="0"/>
              <a:t>商店盗窃</a:t>
            </a:r>
            <a:endParaRPr lang="en-US" altLang="zh-CN" dirty="0"/>
          </a:p>
          <a:p>
            <a:pPr lvl="1"/>
            <a:r>
              <a:rPr lang="zh-CN" altLang="en-US" dirty="0"/>
              <a:t>偷车</a:t>
            </a:r>
            <a:endParaRPr lang="en-US" altLang="zh-CN" dirty="0"/>
          </a:p>
          <a:p>
            <a:r>
              <a:rPr lang="zh-CN" altLang="en-US" dirty="0"/>
              <a:t>计算</a:t>
            </a:r>
            <a:r>
              <a:rPr lang="en-US" altLang="zh-CN" dirty="0"/>
              <a:t>LSOA</a:t>
            </a:r>
            <a:r>
              <a:rPr lang="zh-CN" altLang="en-US" dirty="0"/>
              <a:t>全年案件和</a:t>
            </a:r>
            <a:endParaRPr lang="en-US" altLang="zh-CN" dirty="0"/>
          </a:p>
          <a:p>
            <a:r>
              <a:rPr lang="zh-CN" altLang="en-US" dirty="0"/>
              <a:t>计算公式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BC6FD3-0876-4433-8A84-99AF347D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7" name="图片 6" descr="蓝色的地图&#10;&#10;描述已自动生成">
            <a:extLst>
              <a:ext uri="{FF2B5EF4-FFF2-40B4-BE49-F238E27FC236}">
                <a16:creationId xmlns:a16="http://schemas.microsoft.com/office/drawing/2014/main" id="{12B504E9-0806-4AAA-87AC-2555884595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8" t="11837" r="15751" b="3266"/>
          <a:stretch/>
        </p:blipFill>
        <p:spPr>
          <a:xfrm>
            <a:off x="5108055" y="1637233"/>
            <a:ext cx="6172655" cy="458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73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zh-CN" altLang="en-US" dirty="0"/>
              <a:t>案件罚分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052582" cy="4675639"/>
          </a:xfrm>
        </p:spPr>
        <p:txBody>
          <a:bodyPr>
            <a:normAutofit/>
          </a:bodyPr>
          <a:lstStyle/>
          <a:p>
            <a:r>
              <a:rPr lang="zh-CN" altLang="en-US" dirty="0"/>
              <a:t>排除案件类型</a:t>
            </a:r>
            <a:endParaRPr lang="en-US" altLang="zh-CN" dirty="0"/>
          </a:p>
          <a:p>
            <a:pPr lvl="1"/>
            <a:r>
              <a:rPr lang="zh-CN" altLang="en-US" dirty="0"/>
              <a:t>商店盗窃</a:t>
            </a:r>
            <a:endParaRPr lang="en-US" altLang="zh-CN" dirty="0"/>
          </a:p>
          <a:p>
            <a:pPr lvl="1"/>
            <a:r>
              <a:rPr lang="zh-CN" altLang="en-US" dirty="0"/>
              <a:t>偷车</a:t>
            </a:r>
            <a:endParaRPr lang="en-US" altLang="zh-CN" dirty="0"/>
          </a:p>
          <a:p>
            <a:r>
              <a:rPr lang="zh-CN" altLang="en-US" dirty="0"/>
              <a:t>计算</a:t>
            </a:r>
            <a:r>
              <a:rPr lang="en-US" altLang="zh-CN" dirty="0"/>
              <a:t>LSOA</a:t>
            </a:r>
            <a:r>
              <a:rPr lang="zh-CN" altLang="en-US" dirty="0"/>
              <a:t>全年案件和</a:t>
            </a:r>
            <a:endParaRPr lang="en-US" altLang="zh-CN" dirty="0"/>
          </a:p>
          <a:p>
            <a:r>
              <a:rPr lang="zh-CN" altLang="en-US" dirty="0"/>
              <a:t>计算公式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使用最近的</a:t>
            </a:r>
            <a:r>
              <a:rPr lang="en-US" altLang="zh-CN" dirty="0"/>
              <a:t>LSOA</a:t>
            </a:r>
            <a:r>
              <a:rPr lang="zh-CN" altLang="en-US" dirty="0"/>
              <a:t>案件罚分作为住所的案件罚分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BC6FD3-0876-4433-8A84-99AF347DF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 descr="蓝色的地图&#10;&#10;描述已自动生成">
            <a:extLst>
              <a:ext uri="{FF2B5EF4-FFF2-40B4-BE49-F238E27FC236}">
                <a16:creationId xmlns:a16="http://schemas.microsoft.com/office/drawing/2014/main" id="{33635E6C-3239-4EC0-828C-FE7C57730D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1" t="11748" r="24825" b="5248"/>
          <a:stretch/>
        </p:blipFill>
        <p:spPr>
          <a:xfrm>
            <a:off x="5323649" y="1543574"/>
            <a:ext cx="6030151" cy="4890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A874A5A-860B-4AE9-A853-CCC3B2409F10}"/>
                  </a:ext>
                </a:extLst>
              </p:cNvPr>
              <p:cNvSpPr txBox="1"/>
              <p:nvPr/>
            </p:nvSpPr>
            <p:spPr>
              <a:xfrm>
                <a:off x="1979802" y="4087943"/>
                <a:ext cx="1507440" cy="7637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A874A5A-860B-4AE9-A853-CCC3B2409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02" y="4087943"/>
                <a:ext cx="1507440" cy="763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463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zh-CN" altLang="en-US" dirty="0"/>
              <a:t>最终结果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F1AE71-C31D-4B4E-B4F0-BE3F34A4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F71BD07-49FA-45D2-8F1F-31B0BAD36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06255" cy="4351338"/>
          </a:xfrm>
        </p:spPr>
        <p:txBody>
          <a:bodyPr/>
          <a:lstStyle/>
          <a:p>
            <a:r>
              <a:rPr lang="zh-CN" altLang="en-US" dirty="0"/>
              <a:t>颜色表示最终得分</a:t>
            </a:r>
            <a:endParaRPr lang="en-US" altLang="zh-CN" dirty="0"/>
          </a:p>
          <a:p>
            <a:pPr lvl="1"/>
            <a:r>
              <a:rPr lang="zh-CN" altLang="en-US" dirty="0"/>
              <a:t>绿色表示高分</a:t>
            </a:r>
            <a:endParaRPr lang="en-US" altLang="zh-CN" dirty="0"/>
          </a:p>
          <a:p>
            <a:pPr lvl="1"/>
            <a:r>
              <a:rPr lang="zh-CN" altLang="en-US" dirty="0"/>
              <a:t>红色表示低分</a:t>
            </a:r>
            <a:endParaRPr lang="en-US" altLang="zh-CN" dirty="0"/>
          </a:p>
          <a:p>
            <a:r>
              <a:rPr lang="zh-CN" altLang="en-US" dirty="0"/>
              <a:t>大小表示交通得分</a:t>
            </a:r>
            <a:endParaRPr lang="en-US" altLang="zh-CN" dirty="0"/>
          </a:p>
          <a:p>
            <a:pPr lvl="1"/>
            <a:r>
              <a:rPr lang="zh-CN" altLang="en-US" dirty="0"/>
              <a:t>大点代表高分</a:t>
            </a:r>
            <a:endParaRPr lang="en-US" altLang="zh-CN" dirty="0"/>
          </a:p>
          <a:p>
            <a:pPr lvl="1"/>
            <a:r>
              <a:rPr lang="zh-CN" altLang="en-US" dirty="0"/>
              <a:t>小点代表低分</a:t>
            </a:r>
          </a:p>
        </p:txBody>
      </p:sp>
      <p:pic>
        <p:nvPicPr>
          <p:cNvPr id="9" name="图片 8" descr="蓝色的地图&#10;&#10;描述已自动生成">
            <a:extLst>
              <a:ext uri="{FF2B5EF4-FFF2-40B4-BE49-F238E27FC236}">
                <a16:creationId xmlns:a16="http://schemas.microsoft.com/office/drawing/2014/main" id="{901F6FF3-CD92-4D1B-89EC-90FD51418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0" t="11499" r="25086" b="11193"/>
          <a:stretch/>
        </p:blipFill>
        <p:spPr>
          <a:xfrm>
            <a:off x="5201174" y="1153867"/>
            <a:ext cx="5704514" cy="51210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BDE243C-CB42-49F7-94BF-B86B970272BE}"/>
                  </a:ext>
                </a:extLst>
              </p:cNvPr>
              <p:cNvSpPr txBox="1"/>
              <p:nvPr/>
            </p:nvSpPr>
            <p:spPr>
              <a:xfrm>
                <a:off x="571380" y="4694899"/>
                <a:ext cx="462979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BDE243C-CB42-49F7-94BF-B86B97027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80" y="4694899"/>
                <a:ext cx="46297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693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F569DD8-EC8F-498D-B073-D394621F5CDC}"/>
              </a:ext>
            </a:extLst>
          </p:cNvPr>
          <p:cNvSpPr txBox="1"/>
          <p:nvPr/>
        </p:nvSpPr>
        <p:spPr>
          <a:xfrm>
            <a:off x="7012249" y="3007008"/>
            <a:ext cx="3767605" cy="15292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4400" dirty="0"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7" name="内容占位符 6" descr="白色的地图&#10;&#10;描述已自动生成">
            <a:extLst>
              <a:ext uri="{FF2B5EF4-FFF2-40B4-BE49-F238E27FC236}">
                <a16:creationId xmlns:a16="http://schemas.microsoft.com/office/drawing/2014/main" id="{0A39FBC4-043A-4A5C-8C89-E789743FA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3" r="10890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E9F41CB-B836-4702-B5AC-A56E92BB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15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曼彻斯特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3543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曼彻斯特（</a:t>
            </a:r>
            <a:r>
              <a:rPr lang="en-US" altLang="zh-CN" dirty="0"/>
              <a:t>Manchester</a:t>
            </a:r>
            <a:r>
              <a:rPr lang="zh-CN" altLang="en-US" dirty="0"/>
              <a:t>）成立于</a:t>
            </a:r>
            <a:r>
              <a:rPr lang="en-US" altLang="zh-CN" dirty="0"/>
              <a:t>1974</a:t>
            </a:r>
            <a:r>
              <a:rPr lang="zh-CN" altLang="en-US" dirty="0"/>
              <a:t>年。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它是英格兰西北区域大曼彻斯特郡的都市自治市。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总人口在英国排名第二，仅次于伦敦。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C93791-633B-4F6E-A5B4-3EF82F34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13FCFD-A4BA-4ABE-B268-4151DCD8614B}"/>
              </a:ext>
            </a:extLst>
          </p:cNvPr>
          <p:cNvSpPr txBox="1"/>
          <p:nvPr/>
        </p:nvSpPr>
        <p:spPr>
          <a:xfrm>
            <a:off x="838200" y="6325796"/>
            <a:ext cx="941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https://zh.wikipedia.org/wiki/%E6%9B%BC%E5%BD%BB%E6%96%AF%E7%89%B9</a:t>
            </a:r>
          </a:p>
        </p:txBody>
      </p:sp>
      <p:pic>
        <p:nvPicPr>
          <p:cNvPr id="7" name="图片 6" descr="黄色的地图&#10;&#10;描述已自动生成">
            <a:extLst>
              <a:ext uri="{FF2B5EF4-FFF2-40B4-BE49-F238E27FC236}">
                <a16:creationId xmlns:a16="http://schemas.microsoft.com/office/drawing/2014/main" id="{F49B93BF-B36C-4BF1-8D60-84E9461B5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4930" r="4711" b="10085"/>
          <a:stretch/>
        </p:blipFill>
        <p:spPr>
          <a:xfrm>
            <a:off x="7407442" y="1027906"/>
            <a:ext cx="3946358" cy="50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9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租房的评价标准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8EA297-DA4A-4FA2-9C95-0399BE3F5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住宿条件：用于排除不合适的住房</a:t>
                </a:r>
                <a:endParaRPr lang="en-US" altLang="zh-CN" dirty="0"/>
              </a:p>
              <a:p>
                <a:r>
                  <a:rPr lang="zh-CN" altLang="en-US" dirty="0"/>
                  <a:t>房间租金：价格得分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en-US" altLang="zh-CN" dirty="0"/>
                  <a:t>]</a:t>
                </a:r>
              </a:p>
              <a:p>
                <a:r>
                  <a:rPr lang="zh-CN" altLang="en-US" dirty="0"/>
                  <a:t>用户评分：评分系数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[0,1]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交通状况：交通得分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治安状况：案件罚分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8EA297-DA4A-4FA2-9C95-0399BE3F5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108AD-CC64-439F-8436-A183DBEB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3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36B34C-3FA7-4000-A808-E134017631FE}"/>
                  </a:ext>
                </a:extLst>
              </p:cNvPr>
              <p:cNvSpPr txBox="1"/>
              <p:nvPr/>
            </p:nvSpPr>
            <p:spPr>
              <a:xfrm>
                <a:off x="3768471" y="4611009"/>
                <a:ext cx="4600811" cy="5304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200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436B34C-3FA7-4000-A808-E13401763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471" y="4611009"/>
                <a:ext cx="4600811" cy="5304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50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住房数据集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4566"/>
          </a:xfrm>
        </p:spPr>
        <p:txBody>
          <a:bodyPr>
            <a:normAutofit/>
          </a:bodyPr>
          <a:lstStyle/>
          <a:p>
            <a:r>
              <a:rPr lang="zh-CN" altLang="en-US" dirty="0"/>
              <a:t>名称</a:t>
            </a:r>
            <a:endParaRPr lang="en-US" altLang="zh-CN" dirty="0"/>
          </a:p>
          <a:p>
            <a:pPr lvl="1"/>
            <a:r>
              <a:rPr lang="en-US" altLang="zh-CN" dirty="0"/>
              <a:t>Inside Airbnb GM</a:t>
            </a:r>
          </a:p>
          <a:p>
            <a:r>
              <a:rPr lang="zh-CN" altLang="en-US" dirty="0"/>
              <a:t>内容</a:t>
            </a:r>
            <a:endParaRPr lang="en-US" altLang="zh-CN" dirty="0"/>
          </a:p>
          <a:p>
            <a:pPr lvl="1"/>
            <a:r>
              <a:rPr lang="zh-CN" altLang="en-US" dirty="0"/>
              <a:t>租金</a:t>
            </a:r>
            <a:endParaRPr lang="en-US" altLang="zh-CN" dirty="0"/>
          </a:p>
          <a:p>
            <a:pPr lvl="1"/>
            <a:r>
              <a:rPr lang="zh-CN" altLang="en-US" dirty="0"/>
              <a:t>床型</a:t>
            </a:r>
            <a:endParaRPr lang="en-US" altLang="zh-CN" dirty="0"/>
          </a:p>
          <a:p>
            <a:pPr lvl="1"/>
            <a:r>
              <a:rPr lang="zh-CN" altLang="en-US" dirty="0"/>
              <a:t>房型</a:t>
            </a:r>
            <a:endParaRPr lang="en-US" altLang="zh-CN" dirty="0"/>
          </a:p>
          <a:p>
            <a:pPr lvl="1"/>
            <a:r>
              <a:rPr lang="zh-CN" altLang="en-US" dirty="0"/>
              <a:t>用户评分</a:t>
            </a:r>
            <a:endParaRPr lang="en-US" altLang="zh-CN" dirty="0"/>
          </a:p>
          <a:p>
            <a:pPr lvl="1"/>
            <a:r>
              <a:rPr lang="zh-CN" altLang="en-US" dirty="0"/>
              <a:t>经纬坐标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 descr="人的地图&#10;&#10;描述已自动生成">
            <a:extLst>
              <a:ext uri="{FF2B5EF4-FFF2-40B4-BE49-F238E27FC236}">
                <a16:creationId xmlns:a16="http://schemas.microsoft.com/office/drawing/2014/main" id="{8B18F178-E02F-4C66-BB48-329CF0032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0" t="-1" r="15914" b="4116"/>
          <a:stretch/>
        </p:blipFill>
        <p:spPr>
          <a:xfrm>
            <a:off x="6008943" y="1437013"/>
            <a:ext cx="5344857" cy="473995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BED840-C923-4EB0-8666-19020D2B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1569E1-6155-4EC7-94F6-23E4CD9F8D0F}"/>
              </a:ext>
            </a:extLst>
          </p:cNvPr>
          <p:cNvSpPr txBox="1"/>
          <p:nvPr/>
        </p:nvSpPr>
        <p:spPr>
          <a:xfrm>
            <a:off x="838200" y="6325796"/>
            <a:ext cx="941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http://insideairbnb.com/</a:t>
            </a:r>
          </a:p>
        </p:txBody>
      </p:sp>
    </p:spTree>
    <p:extLst>
      <p:ext uri="{BB962C8B-B14F-4D97-AF65-F5344CB8AC3E}">
        <p14:creationId xmlns:p14="http://schemas.microsoft.com/office/powerpoint/2010/main" val="36764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交通情况数据集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9811" cy="4801678"/>
          </a:xfrm>
        </p:spPr>
        <p:txBody>
          <a:bodyPr>
            <a:normAutofit/>
          </a:bodyPr>
          <a:lstStyle/>
          <a:p>
            <a:r>
              <a:rPr lang="zh-CN" altLang="en-US" dirty="0"/>
              <a:t>名称</a:t>
            </a:r>
            <a:endParaRPr lang="en-US" altLang="zh-CN" dirty="0"/>
          </a:p>
          <a:p>
            <a:pPr lvl="1"/>
            <a:r>
              <a:rPr lang="en-US" altLang="zh-CN" dirty="0"/>
              <a:t>GM Bus Stopping Points</a:t>
            </a:r>
          </a:p>
          <a:p>
            <a:r>
              <a:rPr lang="zh-CN" altLang="en-US" dirty="0"/>
              <a:t>内容</a:t>
            </a:r>
            <a:endParaRPr lang="en-US" altLang="zh-CN" dirty="0"/>
          </a:p>
          <a:p>
            <a:pPr lvl="1"/>
            <a:r>
              <a:rPr lang="zh-CN" altLang="en-US" dirty="0"/>
              <a:t>名称</a:t>
            </a:r>
            <a:endParaRPr lang="en-US" altLang="zh-CN" dirty="0"/>
          </a:p>
          <a:p>
            <a:pPr lvl="1"/>
            <a:r>
              <a:rPr lang="zh-CN" altLang="en-US" dirty="0"/>
              <a:t>街道</a:t>
            </a:r>
            <a:endParaRPr lang="en-US" altLang="zh-CN" dirty="0"/>
          </a:p>
          <a:p>
            <a:pPr lvl="1"/>
            <a:r>
              <a:rPr lang="zh-CN" altLang="en-US" dirty="0"/>
              <a:t>开放时间</a:t>
            </a:r>
            <a:endParaRPr lang="en-US" altLang="zh-CN" dirty="0"/>
          </a:p>
          <a:p>
            <a:pPr lvl="1"/>
            <a:r>
              <a:rPr lang="zh-CN" altLang="en-US" dirty="0"/>
              <a:t>开放状态</a:t>
            </a:r>
            <a:endParaRPr lang="en-US" altLang="zh-CN" dirty="0"/>
          </a:p>
          <a:p>
            <a:pPr lvl="1"/>
            <a:r>
              <a:rPr lang="zh-CN" altLang="en-US" dirty="0"/>
              <a:t>经纬坐标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5" name="图片 4" descr="人的地图&#10;&#10;描述已自动生成">
            <a:extLst>
              <a:ext uri="{FF2B5EF4-FFF2-40B4-BE49-F238E27FC236}">
                <a16:creationId xmlns:a16="http://schemas.microsoft.com/office/drawing/2014/main" id="{129E1134-09D5-4132-92FE-52B2D5285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6" t="9931" r="17670" b="10242"/>
          <a:stretch/>
        </p:blipFill>
        <p:spPr>
          <a:xfrm>
            <a:off x="5611760" y="1466754"/>
            <a:ext cx="5997680" cy="463556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508238-428F-49DC-AFED-E8B794F7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A6FB99-EB5A-4308-A751-D8E95B32C1EE}"/>
              </a:ext>
            </a:extLst>
          </p:cNvPr>
          <p:cNvSpPr txBox="1"/>
          <p:nvPr/>
        </p:nvSpPr>
        <p:spPr>
          <a:xfrm>
            <a:off x="838200" y="6217247"/>
            <a:ext cx="101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https://data.gov.uk/dataset/05252e3a-acdf-428b-9314-80ac7b17ab76/gm-bus-stopping-points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4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en-US" altLang="zh-CN" dirty="0"/>
              <a:t>Lower Layer Super Output Area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32596" cy="4351338"/>
          </a:xfrm>
        </p:spPr>
        <p:txBody>
          <a:bodyPr/>
          <a:lstStyle/>
          <a:p>
            <a:r>
              <a:rPr lang="en-US" altLang="zh-CN" dirty="0"/>
              <a:t>Lower Layer Super Output Area(LSOA)</a:t>
            </a:r>
            <a:r>
              <a:rPr lang="zh-CN" altLang="en-US" dirty="0"/>
              <a:t>是英格兰和威尔士使用的地理空间统计单位，用于报告小区域统计信息。</a:t>
            </a:r>
            <a:endParaRPr lang="en-US" altLang="zh-CN" dirty="0"/>
          </a:p>
          <a:p>
            <a:r>
              <a:rPr lang="zh-CN" altLang="en-US" dirty="0"/>
              <a:t>它们的最小人口为</a:t>
            </a:r>
            <a:r>
              <a:rPr lang="en-US" altLang="zh-CN" dirty="0"/>
              <a:t>1000</a:t>
            </a:r>
            <a:r>
              <a:rPr lang="zh-CN" altLang="en-US" dirty="0"/>
              <a:t>，平均人数为</a:t>
            </a:r>
            <a:r>
              <a:rPr lang="en-US" altLang="zh-CN" dirty="0"/>
              <a:t>1,500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LSOA</a:t>
            </a:r>
            <a:r>
              <a:rPr lang="zh-CN" altLang="en-US" dirty="0"/>
              <a:t>并不总是与教区边界保持一致，但可通过地理数据将其与教区数据联系起来。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7D2E95-08A8-4FDC-AD55-478D3C6C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F4D8DD-448B-4564-936B-34C52DEC1035}"/>
              </a:ext>
            </a:extLst>
          </p:cNvPr>
          <p:cNvSpPr txBox="1"/>
          <p:nvPr/>
        </p:nvSpPr>
        <p:spPr>
          <a:xfrm>
            <a:off x="838200" y="6217247"/>
            <a:ext cx="1014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https://en.wikipedia.org/wiki/Lower_Layer_Super_Output_Area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203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en-US" altLang="zh-CN" dirty="0"/>
              <a:t>LSOA</a:t>
            </a:r>
            <a:r>
              <a:rPr lang="zh-CN" altLang="en-US" dirty="0"/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356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名称</a:t>
            </a:r>
            <a:endParaRPr lang="en-US" altLang="zh-CN" dirty="0"/>
          </a:p>
          <a:p>
            <a:pPr lvl="1"/>
            <a:r>
              <a:rPr lang="en-US" altLang="zh-CN" dirty="0"/>
              <a:t>LSOA-2011</a:t>
            </a:r>
          </a:p>
          <a:p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名称</a:t>
            </a:r>
            <a:endParaRPr lang="en-US" altLang="zh-CN" dirty="0"/>
          </a:p>
          <a:p>
            <a:pPr lvl="1"/>
            <a:r>
              <a:rPr lang="zh-CN" altLang="en-US" dirty="0"/>
              <a:t>编号</a:t>
            </a:r>
            <a:endParaRPr lang="en-US" altLang="zh-CN" dirty="0"/>
          </a:p>
          <a:p>
            <a:pPr lvl="1"/>
            <a:r>
              <a:rPr lang="zh-CN" altLang="en-US" dirty="0"/>
              <a:t>面积</a:t>
            </a:r>
            <a:endParaRPr lang="en-US" altLang="zh-CN" dirty="0"/>
          </a:p>
          <a:p>
            <a:pPr lvl="1"/>
            <a:r>
              <a:rPr lang="zh-CN" altLang="en-US" dirty="0"/>
              <a:t>周长</a:t>
            </a:r>
            <a:endParaRPr lang="en-US" altLang="zh-CN" dirty="0"/>
          </a:p>
          <a:p>
            <a:pPr lvl="1"/>
            <a:r>
              <a:rPr lang="zh-CN" altLang="en-US" dirty="0"/>
              <a:t>经纬度坐标</a:t>
            </a:r>
          </a:p>
        </p:txBody>
      </p:sp>
      <p:pic>
        <p:nvPicPr>
          <p:cNvPr id="5" name="图片 4" descr="蓝色的地图&#10;&#10;描述已自动生成">
            <a:extLst>
              <a:ext uri="{FF2B5EF4-FFF2-40B4-BE49-F238E27FC236}">
                <a16:creationId xmlns:a16="http://schemas.microsoft.com/office/drawing/2014/main" id="{AE109487-F694-4CCD-B25F-3CA5248468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" t="5848" r="19156" b="10237"/>
          <a:stretch/>
        </p:blipFill>
        <p:spPr>
          <a:xfrm>
            <a:off x="5651769" y="1682299"/>
            <a:ext cx="5917662" cy="442866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7D2E95-08A8-4FDC-AD55-478D3C6C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77792C-7B81-4175-B384-348DEC4835C9}"/>
              </a:ext>
            </a:extLst>
          </p:cNvPr>
          <p:cNvSpPr txBox="1"/>
          <p:nvPr/>
        </p:nvSpPr>
        <p:spPr>
          <a:xfrm>
            <a:off x="838200" y="5798145"/>
            <a:ext cx="941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https://opendatacommunities.org/home</a:t>
            </a:r>
            <a:endParaRPr lang="en-US" altLang="zh-CN" dirty="0">
              <a:solidFill>
                <a:schemeClr val="bg1">
                  <a:lumMod val="75000"/>
                </a:schemeClr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https://geoportal.statistics.gov.uk/datasets/lower-layer-super-output-areas-december-2011-population-weighted-centroids?selectedAttribute=lsoa11cd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73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zh-CN" altLang="en-US" dirty="0"/>
              <a:t>犯罪数据集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356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名称</a:t>
            </a:r>
            <a:endParaRPr lang="en-US" altLang="zh-CN" dirty="0"/>
          </a:p>
          <a:p>
            <a:pPr lvl="1"/>
            <a:r>
              <a:rPr lang="en-US" altLang="zh-CN" dirty="0"/>
              <a:t>201801-201812 GM</a:t>
            </a:r>
          </a:p>
          <a:p>
            <a:r>
              <a:rPr lang="zh-CN" altLang="en-US" dirty="0"/>
              <a:t>内容</a:t>
            </a:r>
          </a:p>
          <a:p>
            <a:pPr lvl="1"/>
            <a:r>
              <a:rPr lang="zh-CN" altLang="en-US" dirty="0"/>
              <a:t>出警时间</a:t>
            </a:r>
            <a:r>
              <a:rPr lang="en-US" altLang="zh-CN" dirty="0"/>
              <a:t>(</a:t>
            </a:r>
            <a:r>
              <a:rPr lang="zh-CN" altLang="en-US" dirty="0"/>
              <a:t>月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犯罪种类</a:t>
            </a:r>
            <a:endParaRPr lang="en-US" altLang="zh-CN" dirty="0"/>
          </a:p>
          <a:p>
            <a:pPr lvl="1"/>
            <a:r>
              <a:rPr lang="zh-CN" altLang="en-US" dirty="0"/>
              <a:t>处理结果</a:t>
            </a:r>
            <a:endParaRPr lang="en-US" altLang="zh-CN" dirty="0"/>
          </a:p>
          <a:p>
            <a:pPr lvl="1"/>
            <a:r>
              <a:rPr lang="zh-CN" altLang="en-US" dirty="0"/>
              <a:t>所属</a:t>
            </a:r>
            <a:r>
              <a:rPr lang="en-US" altLang="zh-CN" dirty="0"/>
              <a:t>LSOA</a:t>
            </a:r>
          </a:p>
          <a:p>
            <a:pPr lvl="1"/>
            <a:r>
              <a:rPr lang="zh-CN" altLang="en-US" dirty="0"/>
              <a:t>经纬度坐标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7D2E95-08A8-4FDC-AD55-478D3C6C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77792C-7B81-4175-B384-348DEC4835C9}"/>
              </a:ext>
            </a:extLst>
          </p:cNvPr>
          <p:cNvSpPr txBox="1"/>
          <p:nvPr/>
        </p:nvSpPr>
        <p:spPr>
          <a:xfrm>
            <a:off x="838200" y="6223045"/>
            <a:ext cx="941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https://data.police.uk/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 descr="黄色的地图&#10;&#10;描述已自动生成">
            <a:extLst>
              <a:ext uri="{FF2B5EF4-FFF2-40B4-BE49-F238E27FC236}">
                <a16:creationId xmlns:a16="http://schemas.microsoft.com/office/drawing/2014/main" id="{8C88F4D1-86FF-407A-A222-73225DBBD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5324" r="12748" b="5324"/>
          <a:stretch/>
        </p:blipFill>
        <p:spPr>
          <a:xfrm>
            <a:off x="5305778" y="1479262"/>
            <a:ext cx="6152444" cy="474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3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15439-41F0-4078-AE55-F7377A7C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736"/>
            <a:ext cx="10515600" cy="1325563"/>
          </a:xfrm>
        </p:spPr>
        <p:txBody>
          <a:bodyPr/>
          <a:lstStyle/>
          <a:p>
            <a:r>
              <a:rPr lang="zh-CN" altLang="en-US" dirty="0"/>
              <a:t>房间筛选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8EA297-DA4A-4FA2-9C95-0399BE3F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1088" cy="4351338"/>
          </a:xfrm>
        </p:spPr>
        <p:txBody>
          <a:bodyPr/>
          <a:lstStyle/>
          <a:p>
            <a:r>
              <a:rPr lang="zh-CN" altLang="en-US" dirty="0"/>
              <a:t>可接受的租房类型</a:t>
            </a:r>
            <a:endParaRPr lang="en-US" altLang="zh-CN" dirty="0"/>
          </a:p>
          <a:p>
            <a:pPr lvl="1"/>
            <a:r>
              <a:rPr lang="zh-CN" altLang="en-US" dirty="0"/>
              <a:t>单人房间</a:t>
            </a:r>
            <a:endParaRPr lang="en-US" altLang="zh-CN" dirty="0"/>
          </a:p>
          <a:p>
            <a:r>
              <a:rPr lang="zh-CN" altLang="en-US" dirty="0"/>
              <a:t>床的数量</a:t>
            </a:r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张</a:t>
            </a:r>
            <a:endParaRPr lang="en-US" altLang="zh-CN" dirty="0"/>
          </a:p>
          <a:p>
            <a:pPr lvl="1"/>
            <a:r>
              <a:rPr lang="en-US" altLang="zh-CN" dirty="0"/>
              <a:t>1.5</a:t>
            </a:r>
            <a:r>
              <a:rPr lang="zh-CN" altLang="en-US" dirty="0"/>
              <a:t>张</a:t>
            </a:r>
            <a:endParaRPr lang="en-US" altLang="zh-CN" dirty="0"/>
          </a:p>
          <a:p>
            <a:r>
              <a:rPr lang="zh-CN" altLang="en-US" dirty="0"/>
              <a:t>床的类型</a:t>
            </a:r>
            <a:endParaRPr lang="en-US" altLang="zh-CN" dirty="0"/>
          </a:p>
          <a:p>
            <a:pPr lvl="1"/>
            <a:r>
              <a:rPr lang="zh-CN" altLang="en-US" dirty="0"/>
              <a:t>沙发床</a:t>
            </a:r>
            <a:endParaRPr lang="en-US" altLang="zh-CN" dirty="0"/>
          </a:p>
          <a:p>
            <a:pPr lvl="1"/>
            <a:r>
              <a:rPr lang="zh-CN" altLang="en-US" dirty="0"/>
              <a:t>气垫床</a:t>
            </a:r>
            <a:endParaRPr lang="en-US" altLang="zh-CN" dirty="0"/>
          </a:p>
          <a:p>
            <a:pPr lvl="1"/>
            <a:r>
              <a:rPr lang="zh-CN" altLang="en-US" dirty="0"/>
              <a:t>床垫</a:t>
            </a:r>
            <a:endParaRPr lang="en-US" altLang="zh-CN" dirty="0"/>
          </a:p>
          <a:p>
            <a:pPr lvl="1"/>
            <a:r>
              <a:rPr lang="zh-CN" altLang="en-US" dirty="0"/>
              <a:t>真床</a:t>
            </a:r>
            <a:endParaRPr lang="en-US" alt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715D7E-895E-44D5-8B17-CAF73BDC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A4B-0FF3-489D-A5EE-1C620CAE6FE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" name="图片 6" descr="人的地图&#10;&#10;描述已自动生成">
            <a:extLst>
              <a:ext uri="{FF2B5EF4-FFF2-40B4-BE49-F238E27FC236}">
                <a16:creationId xmlns:a16="http://schemas.microsoft.com/office/drawing/2014/main" id="{6207C28D-726D-4EED-978E-797B2A89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0" t="-1" r="15914" b="4116"/>
          <a:stretch/>
        </p:blipFill>
        <p:spPr>
          <a:xfrm>
            <a:off x="6008943" y="1437013"/>
            <a:ext cx="5344857" cy="4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4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Light"/>
        <a:ea typeface="思源黑体 CN Light"/>
        <a:cs typeface=""/>
      </a:majorFont>
      <a:minorFont>
        <a:latin typeface="思源黑体 CN Light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535</Words>
  <Application>Microsoft Office PowerPoint</Application>
  <PresentationFormat>宽屏</PresentationFormat>
  <Paragraphs>138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思源黑体 CN Light</vt:lpstr>
      <vt:lpstr>Arial</vt:lpstr>
      <vt:lpstr>Cambria Math</vt:lpstr>
      <vt:lpstr>Office 主题​​</vt:lpstr>
      <vt:lpstr>如何优雅地 在曼彻斯特租房?</vt:lpstr>
      <vt:lpstr>曼彻斯特</vt:lpstr>
      <vt:lpstr>租房的评价标准</vt:lpstr>
      <vt:lpstr>住房数据集</vt:lpstr>
      <vt:lpstr>交通情况数据集</vt:lpstr>
      <vt:lpstr>Lower Layer Super Output Area</vt:lpstr>
      <vt:lpstr>LSOA数据集</vt:lpstr>
      <vt:lpstr>犯罪数据集</vt:lpstr>
      <vt:lpstr>房间筛选</vt:lpstr>
      <vt:lpstr>房间筛选</vt:lpstr>
      <vt:lpstr>评分系数</vt:lpstr>
      <vt:lpstr>价格得分</vt:lpstr>
      <vt:lpstr>交通得分</vt:lpstr>
      <vt:lpstr>案件罚分</vt:lpstr>
      <vt:lpstr>案件罚分</vt:lpstr>
      <vt:lpstr>最终结果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如何优雅地 在曼彻斯特租房?</dc:title>
  <dc:creator>Yang Qinglong</dc:creator>
  <cp:lastModifiedBy>Yang Qinglong</cp:lastModifiedBy>
  <cp:revision>141</cp:revision>
  <dcterms:created xsi:type="dcterms:W3CDTF">2020-05-31T10:42:56Z</dcterms:created>
  <dcterms:modified xsi:type="dcterms:W3CDTF">2020-06-03T10:58:33Z</dcterms:modified>
</cp:coreProperties>
</file>